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2" r:id="rId5"/>
    <p:sldId id="260" r:id="rId6"/>
    <p:sldId id="261" r:id="rId7"/>
    <p:sldId id="263" r:id="rId8"/>
    <p:sldId id="264" r:id="rId9"/>
    <p:sldId id="265"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36"/>
    <p:restoredTop sz="94645"/>
  </p:normalViewPr>
  <p:slideViewPr>
    <p:cSldViewPr snapToGrid="0" snapToObjects="1">
      <p:cViewPr varScale="1">
        <p:scale>
          <a:sx n="86" d="100"/>
          <a:sy n="86" d="100"/>
        </p:scale>
        <p:origin x="240" y="9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jpe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0C661-A43D-EB4D-90C2-354505DC9F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DCA53CD-5F38-E143-A285-C09F896D50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DD5C06-3285-854B-9EE4-581046D07D25}"/>
              </a:ext>
            </a:extLst>
          </p:cNvPr>
          <p:cNvSpPr>
            <a:spLocks noGrp="1"/>
          </p:cNvSpPr>
          <p:nvPr>
            <p:ph type="dt" sz="half" idx="10"/>
          </p:nvPr>
        </p:nvSpPr>
        <p:spPr/>
        <p:txBody>
          <a:bodyPr/>
          <a:lstStyle/>
          <a:p>
            <a:fld id="{80922446-443D-4D46-A01A-CC1211D117E8}" type="datetimeFigureOut">
              <a:rPr lang="en-US" smtClean="0"/>
              <a:t>6/27/19</a:t>
            </a:fld>
            <a:endParaRPr lang="en-US"/>
          </a:p>
        </p:txBody>
      </p:sp>
      <p:sp>
        <p:nvSpPr>
          <p:cNvPr id="5" name="Footer Placeholder 4">
            <a:extLst>
              <a:ext uri="{FF2B5EF4-FFF2-40B4-BE49-F238E27FC236}">
                <a16:creationId xmlns:a16="http://schemas.microsoft.com/office/drawing/2014/main" id="{76215369-78CF-334B-AF8E-3E269E58FE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E2F092-3934-8B4D-B8CA-4B37023F7273}"/>
              </a:ext>
            </a:extLst>
          </p:cNvPr>
          <p:cNvSpPr>
            <a:spLocks noGrp="1"/>
          </p:cNvSpPr>
          <p:nvPr>
            <p:ph type="sldNum" sz="quarter" idx="12"/>
          </p:nvPr>
        </p:nvSpPr>
        <p:spPr/>
        <p:txBody>
          <a:bodyPr/>
          <a:lstStyle/>
          <a:p>
            <a:fld id="{A8D2474D-0428-474B-B48B-497574804C4D}" type="slidenum">
              <a:rPr lang="en-US" smtClean="0"/>
              <a:t>‹#›</a:t>
            </a:fld>
            <a:endParaRPr lang="en-US"/>
          </a:p>
        </p:txBody>
      </p:sp>
    </p:spTree>
    <p:extLst>
      <p:ext uri="{BB962C8B-B14F-4D97-AF65-F5344CB8AC3E}">
        <p14:creationId xmlns:p14="http://schemas.microsoft.com/office/powerpoint/2010/main" val="581135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3B899-4D91-084F-BE0D-4E55263C23D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2E6855-9DB5-3E43-9A1B-B6F6B34735A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B5958B-98B1-4148-834A-2D17691FCA1B}"/>
              </a:ext>
            </a:extLst>
          </p:cNvPr>
          <p:cNvSpPr>
            <a:spLocks noGrp="1"/>
          </p:cNvSpPr>
          <p:nvPr>
            <p:ph type="dt" sz="half" idx="10"/>
          </p:nvPr>
        </p:nvSpPr>
        <p:spPr/>
        <p:txBody>
          <a:bodyPr/>
          <a:lstStyle/>
          <a:p>
            <a:fld id="{80922446-443D-4D46-A01A-CC1211D117E8}" type="datetimeFigureOut">
              <a:rPr lang="en-US" smtClean="0"/>
              <a:t>6/27/19</a:t>
            </a:fld>
            <a:endParaRPr lang="en-US"/>
          </a:p>
        </p:txBody>
      </p:sp>
      <p:sp>
        <p:nvSpPr>
          <p:cNvPr id="5" name="Footer Placeholder 4">
            <a:extLst>
              <a:ext uri="{FF2B5EF4-FFF2-40B4-BE49-F238E27FC236}">
                <a16:creationId xmlns:a16="http://schemas.microsoft.com/office/drawing/2014/main" id="{173356AE-1069-AD42-9EF0-015486BA61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7D5B26-1EEF-2341-9329-1FE200D2C9DA}"/>
              </a:ext>
            </a:extLst>
          </p:cNvPr>
          <p:cNvSpPr>
            <a:spLocks noGrp="1"/>
          </p:cNvSpPr>
          <p:nvPr>
            <p:ph type="sldNum" sz="quarter" idx="12"/>
          </p:nvPr>
        </p:nvSpPr>
        <p:spPr/>
        <p:txBody>
          <a:bodyPr/>
          <a:lstStyle/>
          <a:p>
            <a:fld id="{A8D2474D-0428-474B-B48B-497574804C4D}" type="slidenum">
              <a:rPr lang="en-US" smtClean="0"/>
              <a:t>‹#›</a:t>
            </a:fld>
            <a:endParaRPr lang="en-US"/>
          </a:p>
        </p:txBody>
      </p:sp>
    </p:spTree>
    <p:extLst>
      <p:ext uri="{BB962C8B-B14F-4D97-AF65-F5344CB8AC3E}">
        <p14:creationId xmlns:p14="http://schemas.microsoft.com/office/powerpoint/2010/main" val="2648995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577785-A854-5347-88C9-73AD8BAC48F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A43003A-353B-8B42-8A92-287A5C5AC5C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F826FB-E6C3-AC48-9B95-239FAB74B43B}"/>
              </a:ext>
            </a:extLst>
          </p:cNvPr>
          <p:cNvSpPr>
            <a:spLocks noGrp="1"/>
          </p:cNvSpPr>
          <p:nvPr>
            <p:ph type="dt" sz="half" idx="10"/>
          </p:nvPr>
        </p:nvSpPr>
        <p:spPr/>
        <p:txBody>
          <a:bodyPr/>
          <a:lstStyle/>
          <a:p>
            <a:fld id="{80922446-443D-4D46-A01A-CC1211D117E8}" type="datetimeFigureOut">
              <a:rPr lang="en-US" smtClean="0"/>
              <a:t>6/27/19</a:t>
            </a:fld>
            <a:endParaRPr lang="en-US"/>
          </a:p>
        </p:txBody>
      </p:sp>
      <p:sp>
        <p:nvSpPr>
          <p:cNvPr id="5" name="Footer Placeholder 4">
            <a:extLst>
              <a:ext uri="{FF2B5EF4-FFF2-40B4-BE49-F238E27FC236}">
                <a16:creationId xmlns:a16="http://schemas.microsoft.com/office/drawing/2014/main" id="{153192EF-FA8B-EB4A-975D-01EB0AD736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955DD4-EDA8-DD46-AA7E-73BADCB31555}"/>
              </a:ext>
            </a:extLst>
          </p:cNvPr>
          <p:cNvSpPr>
            <a:spLocks noGrp="1"/>
          </p:cNvSpPr>
          <p:nvPr>
            <p:ph type="sldNum" sz="quarter" idx="12"/>
          </p:nvPr>
        </p:nvSpPr>
        <p:spPr/>
        <p:txBody>
          <a:bodyPr/>
          <a:lstStyle/>
          <a:p>
            <a:fld id="{A8D2474D-0428-474B-B48B-497574804C4D}" type="slidenum">
              <a:rPr lang="en-US" smtClean="0"/>
              <a:t>‹#›</a:t>
            </a:fld>
            <a:endParaRPr lang="en-US"/>
          </a:p>
        </p:txBody>
      </p:sp>
    </p:spTree>
    <p:extLst>
      <p:ext uri="{BB962C8B-B14F-4D97-AF65-F5344CB8AC3E}">
        <p14:creationId xmlns:p14="http://schemas.microsoft.com/office/powerpoint/2010/main" val="608201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4B054-455F-9B4F-BCFD-762CDFC20C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B9BEA7-A923-A842-BF24-EECA2328F88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289631-FE9C-A949-9066-7AAAA9DFB4FE}"/>
              </a:ext>
            </a:extLst>
          </p:cNvPr>
          <p:cNvSpPr>
            <a:spLocks noGrp="1"/>
          </p:cNvSpPr>
          <p:nvPr>
            <p:ph type="dt" sz="half" idx="10"/>
          </p:nvPr>
        </p:nvSpPr>
        <p:spPr/>
        <p:txBody>
          <a:bodyPr/>
          <a:lstStyle/>
          <a:p>
            <a:fld id="{80922446-443D-4D46-A01A-CC1211D117E8}" type="datetimeFigureOut">
              <a:rPr lang="en-US" smtClean="0"/>
              <a:t>6/27/19</a:t>
            </a:fld>
            <a:endParaRPr lang="en-US"/>
          </a:p>
        </p:txBody>
      </p:sp>
      <p:sp>
        <p:nvSpPr>
          <p:cNvPr id="5" name="Footer Placeholder 4">
            <a:extLst>
              <a:ext uri="{FF2B5EF4-FFF2-40B4-BE49-F238E27FC236}">
                <a16:creationId xmlns:a16="http://schemas.microsoft.com/office/drawing/2014/main" id="{25A59AC3-1E17-0B4E-A5D6-7F30A874F0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FB3FDC-149A-704C-AA8E-ADD364F8DA06}"/>
              </a:ext>
            </a:extLst>
          </p:cNvPr>
          <p:cNvSpPr>
            <a:spLocks noGrp="1"/>
          </p:cNvSpPr>
          <p:nvPr>
            <p:ph type="sldNum" sz="quarter" idx="12"/>
          </p:nvPr>
        </p:nvSpPr>
        <p:spPr/>
        <p:txBody>
          <a:bodyPr/>
          <a:lstStyle/>
          <a:p>
            <a:fld id="{A8D2474D-0428-474B-B48B-497574804C4D}" type="slidenum">
              <a:rPr lang="en-US" smtClean="0"/>
              <a:t>‹#›</a:t>
            </a:fld>
            <a:endParaRPr lang="en-US"/>
          </a:p>
        </p:txBody>
      </p:sp>
    </p:spTree>
    <p:extLst>
      <p:ext uri="{BB962C8B-B14F-4D97-AF65-F5344CB8AC3E}">
        <p14:creationId xmlns:p14="http://schemas.microsoft.com/office/powerpoint/2010/main" val="1435278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942A8-9BD1-0444-B679-DEDE71F276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4B23C6-C659-D64D-B2E8-3CEF1E5A72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0AE6247-DE5B-C345-A949-1D8119F2FEC5}"/>
              </a:ext>
            </a:extLst>
          </p:cNvPr>
          <p:cNvSpPr>
            <a:spLocks noGrp="1"/>
          </p:cNvSpPr>
          <p:nvPr>
            <p:ph type="dt" sz="half" idx="10"/>
          </p:nvPr>
        </p:nvSpPr>
        <p:spPr/>
        <p:txBody>
          <a:bodyPr/>
          <a:lstStyle/>
          <a:p>
            <a:fld id="{80922446-443D-4D46-A01A-CC1211D117E8}" type="datetimeFigureOut">
              <a:rPr lang="en-US" smtClean="0"/>
              <a:t>6/27/19</a:t>
            </a:fld>
            <a:endParaRPr lang="en-US"/>
          </a:p>
        </p:txBody>
      </p:sp>
      <p:sp>
        <p:nvSpPr>
          <p:cNvPr id="5" name="Footer Placeholder 4">
            <a:extLst>
              <a:ext uri="{FF2B5EF4-FFF2-40B4-BE49-F238E27FC236}">
                <a16:creationId xmlns:a16="http://schemas.microsoft.com/office/drawing/2014/main" id="{A04FB48D-93EF-5341-961C-F4B35FAACC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0BCD21-F50B-E443-A83E-2E73F43523AD}"/>
              </a:ext>
            </a:extLst>
          </p:cNvPr>
          <p:cNvSpPr>
            <a:spLocks noGrp="1"/>
          </p:cNvSpPr>
          <p:nvPr>
            <p:ph type="sldNum" sz="quarter" idx="12"/>
          </p:nvPr>
        </p:nvSpPr>
        <p:spPr/>
        <p:txBody>
          <a:bodyPr/>
          <a:lstStyle/>
          <a:p>
            <a:fld id="{A8D2474D-0428-474B-B48B-497574804C4D}" type="slidenum">
              <a:rPr lang="en-US" smtClean="0"/>
              <a:t>‹#›</a:t>
            </a:fld>
            <a:endParaRPr lang="en-US"/>
          </a:p>
        </p:txBody>
      </p:sp>
    </p:spTree>
    <p:extLst>
      <p:ext uri="{BB962C8B-B14F-4D97-AF65-F5344CB8AC3E}">
        <p14:creationId xmlns:p14="http://schemas.microsoft.com/office/powerpoint/2010/main" val="3341307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ACC3E-45A0-5442-892C-1B5A7CC217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FEABA0-C8D1-994A-B9BA-8860113B89B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4ACC8C-658E-E846-9AD1-851288E4B45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FC13B44-1B0B-A14C-B03B-B3D2B14371B3}"/>
              </a:ext>
            </a:extLst>
          </p:cNvPr>
          <p:cNvSpPr>
            <a:spLocks noGrp="1"/>
          </p:cNvSpPr>
          <p:nvPr>
            <p:ph type="dt" sz="half" idx="10"/>
          </p:nvPr>
        </p:nvSpPr>
        <p:spPr/>
        <p:txBody>
          <a:bodyPr/>
          <a:lstStyle/>
          <a:p>
            <a:fld id="{80922446-443D-4D46-A01A-CC1211D117E8}" type="datetimeFigureOut">
              <a:rPr lang="en-US" smtClean="0"/>
              <a:t>6/27/19</a:t>
            </a:fld>
            <a:endParaRPr lang="en-US"/>
          </a:p>
        </p:txBody>
      </p:sp>
      <p:sp>
        <p:nvSpPr>
          <p:cNvPr id="6" name="Footer Placeholder 5">
            <a:extLst>
              <a:ext uri="{FF2B5EF4-FFF2-40B4-BE49-F238E27FC236}">
                <a16:creationId xmlns:a16="http://schemas.microsoft.com/office/drawing/2014/main" id="{EEF55255-952A-0041-B95D-D015352769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373E48-82C5-584B-BAC5-623C0AC44909}"/>
              </a:ext>
            </a:extLst>
          </p:cNvPr>
          <p:cNvSpPr>
            <a:spLocks noGrp="1"/>
          </p:cNvSpPr>
          <p:nvPr>
            <p:ph type="sldNum" sz="quarter" idx="12"/>
          </p:nvPr>
        </p:nvSpPr>
        <p:spPr/>
        <p:txBody>
          <a:bodyPr/>
          <a:lstStyle/>
          <a:p>
            <a:fld id="{A8D2474D-0428-474B-B48B-497574804C4D}" type="slidenum">
              <a:rPr lang="en-US" smtClean="0"/>
              <a:t>‹#›</a:t>
            </a:fld>
            <a:endParaRPr lang="en-US"/>
          </a:p>
        </p:txBody>
      </p:sp>
    </p:spTree>
    <p:extLst>
      <p:ext uri="{BB962C8B-B14F-4D97-AF65-F5344CB8AC3E}">
        <p14:creationId xmlns:p14="http://schemas.microsoft.com/office/powerpoint/2010/main" val="663051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C54C7-EC54-1F46-A44D-4ED4C1C0F0B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F2AB8C-8C8C-3D43-AA97-4AFD067FD6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680DDFF-15C1-A14C-BA1B-B2B69D53772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18ADD2-67F9-0E41-8CB6-EDB9C899EF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6EFF3D3-0DFD-7942-8E99-2C02A3999E6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D7586D-2D09-ED48-9A60-CA28F9079EA1}"/>
              </a:ext>
            </a:extLst>
          </p:cNvPr>
          <p:cNvSpPr>
            <a:spLocks noGrp="1"/>
          </p:cNvSpPr>
          <p:nvPr>
            <p:ph type="dt" sz="half" idx="10"/>
          </p:nvPr>
        </p:nvSpPr>
        <p:spPr/>
        <p:txBody>
          <a:bodyPr/>
          <a:lstStyle/>
          <a:p>
            <a:fld id="{80922446-443D-4D46-A01A-CC1211D117E8}" type="datetimeFigureOut">
              <a:rPr lang="en-US" smtClean="0"/>
              <a:t>6/27/19</a:t>
            </a:fld>
            <a:endParaRPr lang="en-US"/>
          </a:p>
        </p:txBody>
      </p:sp>
      <p:sp>
        <p:nvSpPr>
          <p:cNvPr id="8" name="Footer Placeholder 7">
            <a:extLst>
              <a:ext uri="{FF2B5EF4-FFF2-40B4-BE49-F238E27FC236}">
                <a16:creationId xmlns:a16="http://schemas.microsoft.com/office/drawing/2014/main" id="{5BDF8A1D-C3CC-644A-921A-D58DD36355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E5DBF39-3B4E-C14F-B239-CF2745EEC739}"/>
              </a:ext>
            </a:extLst>
          </p:cNvPr>
          <p:cNvSpPr>
            <a:spLocks noGrp="1"/>
          </p:cNvSpPr>
          <p:nvPr>
            <p:ph type="sldNum" sz="quarter" idx="12"/>
          </p:nvPr>
        </p:nvSpPr>
        <p:spPr/>
        <p:txBody>
          <a:bodyPr/>
          <a:lstStyle/>
          <a:p>
            <a:fld id="{A8D2474D-0428-474B-B48B-497574804C4D}" type="slidenum">
              <a:rPr lang="en-US" smtClean="0"/>
              <a:t>‹#›</a:t>
            </a:fld>
            <a:endParaRPr lang="en-US"/>
          </a:p>
        </p:txBody>
      </p:sp>
    </p:spTree>
    <p:extLst>
      <p:ext uri="{BB962C8B-B14F-4D97-AF65-F5344CB8AC3E}">
        <p14:creationId xmlns:p14="http://schemas.microsoft.com/office/powerpoint/2010/main" val="8109723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54E63-3CDD-704E-A2AC-C70E5B3E32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A05707D-467C-8949-BAA0-310E76101753}"/>
              </a:ext>
            </a:extLst>
          </p:cNvPr>
          <p:cNvSpPr>
            <a:spLocks noGrp="1"/>
          </p:cNvSpPr>
          <p:nvPr>
            <p:ph type="dt" sz="half" idx="10"/>
          </p:nvPr>
        </p:nvSpPr>
        <p:spPr/>
        <p:txBody>
          <a:bodyPr/>
          <a:lstStyle/>
          <a:p>
            <a:fld id="{80922446-443D-4D46-A01A-CC1211D117E8}" type="datetimeFigureOut">
              <a:rPr lang="en-US" smtClean="0"/>
              <a:t>6/27/19</a:t>
            </a:fld>
            <a:endParaRPr lang="en-US"/>
          </a:p>
        </p:txBody>
      </p:sp>
      <p:sp>
        <p:nvSpPr>
          <p:cNvPr id="4" name="Footer Placeholder 3">
            <a:extLst>
              <a:ext uri="{FF2B5EF4-FFF2-40B4-BE49-F238E27FC236}">
                <a16:creationId xmlns:a16="http://schemas.microsoft.com/office/drawing/2014/main" id="{2C65A991-E797-5340-945F-F73E62729BA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B1EBB58-3953-5B4F-9E3B-D47D01F5EF42}"/>
              </a:ext>
            </a:extLst>
          </p:cNvPr>
          <p:cNvSpPr>
            <a:spLocks noGrp="1"/>
          </p:cNvSpPr>
          <p:nvPr>
            <p:ph type="sldNum" sz="quarter" idx="12"/>
          </p:nvPr>
        </p:nvSpPr>
        <p:spPr/>
        <p:txBody>
          <a:bodyPr/>
          <a:lstStyle/>
          <a:p>
            <a:fld id="{A8D2474D-0428-474B-B48B-497574804C4D}" type="slidenum">
              <a:rPr lang="en-US" smtClean="0"/>
              <a:t>‹#›</a:t>
            </a:fld>
            <a:endParaRPr lang="en-US"/>
          </a:p>
        </p:txBody>
      </p:sp>
    </p:spTree>
    <p:extLst>
      <p:ext uri="{BB962C8B-B14F-4D97-AF65-F5344CB8AC3E}">
        <p14:creationId xmlns:p14="http://schemas.microsoft.com/office/powerpoint/2010/main" val="887100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E320A7-13E4-A845-B0C8-63A1DDBEF7ED}"/>
              </a:ext>
            </a:extLst>
          </p:cNvPr>
          <p:cNvSpPr>
            <a:spLocks noGrp="1"/>
          </p:cNvSpPr>
          <p:nvPr>
            <p:ph type="dt" sz="half" idx="10"/>
          </p:nvPr>
        </p:nvSpPr>
        <p:spPr/>
        <p:txBody>
          <a:bodyPr/>
          <a:lstStyle/>
          <a:p>
            <a:fld id="{80922446-443D-4D46-A01A-CC1211D117E8}" type="datetimeFigureOut">
              <a:rPr lang="en-US" smtClean="0"/>
              <a:t>6/27/19</a:t>
            </a:fld>
            <a:endParaRPr lang="en-US"/>
          </a:p>
        </p:txBody>
      </p:sp>
      <p:sp>
        <p:nvSpPr>
          <p:cNvPr id="3" name="Footer Placeholder 2">
            <a:extLst>
              <a:ext uri="{FF2B5EF4-FFF2-40B4-BE49-F238E27FC236}">
                <a16:creationId xmlns:a16="http://schemas.microsoft.com/office/drawing/2014/main" id="{EAE51776-26BA-1046-A79A-4ABE378BA8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805A61-13F5-3F4D-8E40-A9CB0A93688E}"/>
              </a:ext>
            </a:extLst>
          </p:cNvPr>
          <p:cNvSpPr>
            <a:spLocks noGrp="1"/>
          </p:cNvSpPr>
          <p:nvPr>
            <p:ph type="sldNum" sz="quarter" idx="12"/>
          </p:nvPr>
        </p:nvSpPr>
        <p:spPr/>
        <p:txBody>
          <a:bodyPr/>
          <a:lstStyle/>
          <a:p>
            <a:fld id="{A8D2474D-0428-474B-B48B-497574804C4D}" type="slidenum">
              <a:rPr lang="en-US" smtClean="0"/>
              <a:t>‹#›</a:t>
            </a:fld>
            <a:endParaRPr lang="en-US"/>
          </a:p>
        </p:txBody>
      </p:sp>
    </p:spTree>
    <p:extLst>
      <p:ext uri="{BB962C8B-B14F-4D97-AF65-F5344CB8AC3E}">
        <p14:creationId xmlns:p14="http://schemas.microsoft.com/office/powerpoint/2010/main" val="4178102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8C513-6559-034B-A375-F5436D452F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60D740B-23E2-194C-984A-4353D64D47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C151F5-9A56-F748-AC7D-5BF1BE416F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D3BC729-8404-AC4D-9A62-E0179D67C5E3}"/>
              </a:ext>
            </a:extLst>
          </p:cNvPr>
          <p:cNvSpPr>
            <a:spLocks noGrp="1"/>
          </p:cNvSpPr>
          <p:nvPr>
            <p:ph type="dt" sz="half" idx="10"/>
          </p:nvPr>
        </p:nvSpPr>
        <p:spPr/>
        <p:txBody>
          <a:bodyPr/>
          <a:lstStyle/>
          <a:p>
            <a:fld id="{80922446-443D-4D46-A01A-CC1211D117E8}" type="datetimeFigureOut">
              <a:rPr lang="en-US" smtClean="0"/>
              <a:t>6/27/19</a:t>
            </a:fld>
            <a:endParaRPr lang="en-US"/>
          </a:p>
        </p:txBody>
      </p:sp>
      <p:sp>
        <p:nvSpPr>
          <p:cNvPr id="6" name="Footer Placeholder 5">
            <a:extLst>
              <a:ext uri="{FF2B5EF4-FFF2-40B4-BE49-F238E27FC236}">
                <a16:creationId xmlns:a16="http://schemas.microsoft.com/office/drawing/2014/main" id="{A95F3B7A-50F2-2847-85D7-0C06A7ABA8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DC2CDA-E43E-694F-AF32-E961C82DA40B}"/>
              </a:ext>
            </a:extLst>
          </p:cNvPr>
          <p:cNvSpPr>
            <a:spLocks noGrp="1"/>
          </p:cNvSpPr>
          <p:nvPr>
            <p:ph type="sldNum" sz="quarter" idx="12"/>
          </p:nvPr>
        </p:nvSpPr>
        <p:spPr/>
        <p:txBody>
          <a:bodyPr/>
          <a:lstStyle/>
          <a:p>
            <a:fld id="{A8D2474D-0428-474B-B48B-497574804C4D}" type="slidenum">
              <a:rPr lang="en-US" smtClean="0"/>
              <a:t>‹#›</a:t>
            </a:fld>
            <a:endParaRPr lang="en-US"/>
          </a:p>
        </p:txBody>
      </p:sp>
    </p:spTree>
    <p:extLst>
      <p:ext uri="{BB962C8B-B14F-4D97-AF65-F5344CB8AC3E}">
        <p14:creationId xmlns:p14="http://schemas.microsoft.com/office/powerpoint/2010/main" val="3995584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DF4FF-9041-5948-9062-5AB730758E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1C67F1-F7AA-5749-907D-044D463E79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028E1E-B30A-FC45-A9AE-0F2B76FDCD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B494130-E44D-A744-8A86-AC9D97A3C9AE}"/>
              </a:ext>
            </a:extLst>
          </p:cNvPr>
          <p:cNvSpPr>
            <a:spLocks noGrp="1"/>
          </p:cNvSpPr>
          <p:nvPr>
            <p:ph type="dt" sz="half" idx="10"/>
          </p:nvPr>
        </p:nvSpPr>
        <p:spPr/>
        <p:txBody>
          <a:bodyPr/>
          <a:lstStyle/>
          <a:p>
            <a:fld id="{80922446-443D-4D46-A01A-CC1211D117E8}" type="datetimeFigureOut">
              <a:rPr lang="en-US" smtClean="0"/>
              <a:t>6/27/19</a:t>
            </a:fld>
            <a:endParaRPr lang="en-US"/>
          </a:p>
        </p:txBody>
      </p:sp>
      <p:sp>
        <p:nvSpPr>
          <p:cNvPr id="6" name="Footer Placeholder 5">
            <a:extLst>
              <a:ext uri="{FF2B5EF4-FFF2-40B4-BE49-F238E27FC236}">
                <a16:creationId xmlns:a16="http://schemas.microsoft.com/office/drawing/2014/main" id="{35528D07-5B21-314C-937B-E2ECE4B2AE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A27644-805D-4943-829A-754F1121EDC3}"/>
              </a:ext>
            </a:extLst>
          </p:cNvPr>
          <p:cNvSpPr>
            <a:spLocks noGrp="1"/>
          </p:cNvSpPr>
          <p:nvPr>
            <p:ph type="sldNum" sz="quarter" idx="12"/>
          </p:nvPr>
        </p:nvSpPr>
        <p:spPr/>
        <p:txBody>
          <a:bodyPr/>
          <a:lstStyle/>
          <a:p>
            <a:fld id="{A8D2474D-0428-474B-B48B-497574804C4D}" type="slidenum">
              <a:rPr lang="en-US" smtClean="0"/>
              <a:t>‹#›</a:t>
            </a:fld>
            <a:endParaRPr lang="en-US"/>
          </a:p>
        </p:txBody>
      </p:sp>
    </p:spTree>
    <p:extLst>
      <p:ext uri="{BB962C8B-B14F-4D97-AF65-F5344CB8AC3E}">
        <p14:creationId xmlns:p14="http://schemas.microsoft.com/office/powerpoint/2010/main" val="3514683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68FC49-0CC1-5E48-A898-0D528F10FE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816938F-F38D-2D4B-9E9A-E234B6072BB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CA7378-32AF-9940-B10E-BCB9FC3FA3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922446-443D-4D46-A01A-CC1211D117E8}" type="datetimeFigureOut">
              <a:rPr lang="en-US" smtClean="0"/>
              <a:t>6/27/19</a:t>
            </a:fld>
            <a:endParaRPr lang="en-US"/>
          </a:p>
        </p:txBody>
      </p:sp>
      <p:sp>
        <p:nvSpPr>
          <p:cNvPr id="5" name="Footer Placeholder 4">
            <a:extLst>
              <a:ext uri="{FF2B5EF4-FFF2-40B4-BE49-F238E27FC236}">
                <a16:creationId xmlns:a16="http://schemas.microsoft.com/office/drawing/2014/main" id="{65ECBC8E-D218-7642-86B2-51989A741D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0DB6F3E-B54B-AC42-BF03-CA61E0D53A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D2474D-0428-474B-B48B-497574804C4D}" type="slidenum">
              <a:rPr lang="en-US" smtClean="0"/>
              <a:t>‹#›</a:t>
            </a:fld>
            <a:endParaRPr lang="en-US"/>
          </a:p>
        </p:txBody>
      </p:sp>
    </p:spTree>
    <p:extLst>
      <p:ext uri="{BB962C8B-B14F-4D97-AF65-F5344CB8AC3E}">
        <p14:creationId xmlns:p14="http://schemas.microsoft.com/office/powerpoint/2010/main" val="2153470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35602E-5A49-3E4A-9742-A33BE15C9BCD}"/>
              </a:ext>
            </a:extLst>
          </p:cNvPr>
          <p:cNvPicPr>
            <a:picLocks noChangeAspect="1"/>
          </p:cNvPicPr>
          <p:nvPr/>
        </p:nvPicPr>
        <p:blipFill>
          <a:blip r:embed="rId2"/>
          <a:stretch>
            <a:fillRect/>
          </a:stretch>
        </p:blipFill>
        <p:spPr>
          <a:xfrm>
            <a:off x="1465145" y="797004"/>
            <a:ext cx="9028151" cy="3224340"/>
          </a:xfrm>
          <a:prstGeom prst="rect">
            <a:avLst/>
          </a:prstGeom>
        </p:spPr>
      </p:pic>
      <p:sp>
        <p:nvSpPr>
          <p:cNvPr id="5" name="TextBox 4">
            <a:extLst>
              <a:ext uri="{FF2B5EF4-FFF2-40B4-BE49-F238E27FC236}">
                <a16:creationId xmlns:a16="http://schemas.microsoft.com/office/drawing/2014/main" id="{BA2F62EE-677C-9246-8235-FE6F5F287783}"/>
              </a:ext>
            </a:extLst>
          </p:cNvPr>
          <p:cNvSpPr txBox="1"/>
          <p:nvPr/>
        </p:nvSpPr>
        <p:spPr>
          <a:xfrm>
            <a:off x="3468029" y="4159405"/>
            <a:ext cx="5040351" cy="1569660"/>
          </a:xfrm>
          <a:prstGeom prst="rect">
            <a:avLst/>
          </a:prstGeom>
          <a:noFill/>
        </p:spPr>
        <p:txBody>
          <a:bodyPr wrap="square" rtlCol="0">
            <a:spAutoFit/>
          </a:bodyPr>
          <a:lstStyle/>
          <a:p>
            <a:pPr algn="ctr"/>
            <a:r>
              <a:rPr lang="en-US" sz="2400" dirty="0"/>
              <a:t>James A. Petts</a:t>
            </a:r>
          </a:p>
          <a:p>
            <a:pPr algn="ctr"/>
            <a:endParaRPr lang="en-US" sz="2400" dirty="0"/>
          </a:p>
          <a:p>
            <a:pPr algn="ctr"/>
            <a:r>
              <a:rPr lang="en-US" sz="2400" dirty="0"/>
              <a:t>The Institute of Cancer Research London</a:t>
            </a:r>
          </a:p>
        </p:txBody>
      </p:sp>
      <p:pic>
        <p:nvPicPr>
          <p:cNvPr id="1026" name="Picture 2" descr="Related image">
            <a:extLst>
              <a:ext uri="{FF2B5EF4-FFF2-40B4-BE49-F238E27FC236}">
                <a16:creationId xmlns:a16="http://schemas.microsoft.com/office/drawing/2014/main" id="{F929D2E3-C12B-D34A-91A5-D39AB7B2E0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945" y="5621303"/>
            <a:ext cx="1681133" cy="10565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ashington University in St. Louis Logo">
            <a:extLst>
              <a:ext uri="{FF2B5EF4-FFF2-40B4-BE49-F238E27FC236}">
                <a16:creationId xmlns:a16="http://schemas.microsoft.com/office/drawing/2014/main" id="{7D791842-E154-6D44-8FB2-D5EF76256AB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6165" t="18796" r="14786" b="16581"/>
          <a:stretch/>
        </p:blipFill>
        <p:spPr bwMode="auto">
          <a:xfrm>
            <a:off x="10367455" y="5286558"/>
            <a:ext cx="1617706" cy="151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27839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35602E-5A49-3E4A-9742-A33BE15C9BCD}"/>
              </a:ext>
            </a:extLst>
          </p:cNvPr>
          <p:cNvPicPr>
            <a:picLocks noChangeAspect="1"/>
          </p:cNvPicPr>
          <p:nvPr/>
        </p:nvPicPr>
        <p:blipFill>
          <a:blip r:embed="rId2"/>
          <a:stretch>
            <a:fillRect/>
          </a:stretch>
        </p:blipFill>
        <p:spPr>
          <a:xfrm>
            <a:off x="1465145" y="797004"/>
            <a:ext cx="9028151" cy="3224340"/>
          </a:xfrm>
          <a:prstGeom prst="rect">
            <a:avLst/>
          </a:prstGeom>
        </p:spPr>
      </p:pic>
      <p:sp>
        <p:nvSpPr>
          <p:cNvPr id="5" name="TextBox 4">
            <a:extLst>
              <a:ext uri="{FF2B5EF4-FFF2-40B4-BE49-F238E27FC236}">
                <a16:creationId xmlns:a16="http://schemas.microsoft.com/office/drawing/2014/main" id="{BA2F62EE-677C-9246-8235-FE6F5F287783}"/>
              </a:ext>
            </a:extLst>
          </p:cNvPr>
          <p:cNvSpPr txBox="1"/>
          <p:nvPr/>
        </p:nvSpPr>
        <p:spPr>
          <a:xfrm>
            <a:off x="3468029" y="4159405"/>
            <a:ext cx="5040351" cy="461665"/>
          </a:xfrm>
          <a:prstGeom prst="rect">
            <a:avLst/>
          </a:prstGeom>
          <a:noFill/>
        </p:spPr>
        <p:txBody>
          <a:bodyPr wrap="square" rtlCol="0">
            <a:spAutoFit/>
          </a:bodyPr>
          <a:lstStyle/>
          <a:p>
            <a:pPr algn="ctr"/>
            <a:r>
              <a:rPr lang="en-US" sz="2400" dirty="0"/>
              <a:t>Thank You!</a:t>
            </a:r>
          </a:p>
        </p:txBody>
      </p:sp>
      <p:pic>
        <p:nvPicPr>
          <p:cNvPr id="1026" name="Picture 2" descr="Related image">
            <a:extLst>
              <a:ext uri="{FF2B5EF4-FFF2-40B4-BE49-F238E27FC236}">
                <a16:creationId xmlns:a16="http://schemas.microsoft.com/office/drawing/2014/main" id="{F929D2E3-C12B-D34A-91A5-D39AB7B2E0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945" y="5621303"/>
            <a:ext cx="1681133" cy="10565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ashington University in St. Louis Logo">
            <a:extLst>
              <a:ext uri="{FF2B5EF4-FFF2-40B4-BE49-F238E27FC236}">
                <a16:creationId xmlns:a16="http://schemas.microsoft.com/office/drawing/2014/main" id="{7D791842-E154-6D44-8FB2-D5EF76256AB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6165" t="18796" r="14786" b="16581"/>
          <a:stretch/>
        </p:blipFill>
        <p:spPr bwMode="auto">
          <a:xfrm>
            <a:off x="10367455" y="5286558"/>
            <a:ext cx="1617706" cy="151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9024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F929D2E3-C12B-D34A-91A5-D39AB7B2E0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8945" y="5621303"/>
            <a:ext cx="1681133" cy="10565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ashington University in St. Louis Logo">
            <a:extLst>
              <a:ext uri="{FF2B5EF4-FFF2-40B4-BE49-F238E27FC236}">
                <a16:creationId xmlns:a16="http://schemas.microsoft.com/office/drawing/2014/main" id="{7D791842-E154-6D44-8FB2-D5EF76256AB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6165" t="18796" r="14786" b="16581"/>
          <a:stretch/>
        </p:blipFill>
        <p:spPr bwMode="auto">
          <a:xfrm>
            <a:off x="10367455" y="5286558"/>
            <a:ext cx="1617706" cy="1514007"/>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AE0000A3-DA6F-2F47-B8D6-8B585C0EF588}"/>
              </a:ext>
            </a:extLst>
          </p:cNvPr>
          <p:cNvSpPr txBox="1"/>
          <p:nvPr/>
        </p:nvSpPr>
        <p:spPr>
          <a:xfrm>
            <a:off x="2203554" y="599607"/>
            <a:ext cx="7644984" cy="584775"/>
          </a:xfrm>
          <a:prstGeom prst="rect">
            <a:avLst/>
          </a:prstGeom>
          <a:noFill/>
        </p:spPr>
        <p:txBody>
          <a:bodyPr wrap="square" rtlCol="0">
            <a:spAutoFit/>
          </a:bodyPr>
          <a:lstStyle/>
          <a:p>
            <a:r>
              <a:rPr lang="en-US" sz="3200" dirty="0"/>
              <a:t>What is XNAT?</a:t>
            </a:r>
          </a:p>
        </p:txBody>
      </p:sp>
      <p:pic>
        <p:nvPicPr>
          <p:cNvPr id="9" name="What Is XNAT.mp4">
            <a:hlinkClick r:id="" action="ppaction://media"/>
            <a:extLst>
              <a:ext uri="{FF2B5EF4-FFF2-40B4-BE49-F238E27FC236}">
                <a16:creationId xmlns:a16="http://schemas.microsoft.com/office/drawing/2014/main" id="{439EB234-9AE3-EC43-A313-6D6AEE22DDB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948721" y="1184382"/>
            <a:ext cx="8154649" cy="4586990"/>
          </a:xfrm>
          <a:prstGeom prst="rect">
            <a:avLst/>
          </a:prstGeom>
        </p:spPr>
      </p:pic>
    </p:spTree>
    <p:extLst>
      <p:ext uri="{BB962C8B-B14F-4D97-AF65-F5344CB8AC3E}">
        <p14:creationId xmlns:p14="http://schemas.microsoft.com/office/powerpoint/2010/main" val="1584170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047"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F929D2E3-C12B-D34A-91A5-D39AB7B2E0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945" y="5621303"/>
            <a:ext cx="1681133" cy="10565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ashington University in St. Louis Logo">
            <a:extLst>
              <a:ext uri="{FF2B5EF4-FFF2-40B4-BE49-F238E27FC236}">
                <a16:creationId xmlns:a16="http://schemas.microsoft.com/office/drawing/2014/main" id="{7D791842-E154-6D44-8FB2-D5EF76256A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65" t="18796" r="14786" b="16581"/>
          <a:stretch/>
        </p:blipFill>
        <p:spPr bwMode="auto">
          <a:xfrm>
            <a:off x="10367455" y="5286558"/>
            <a:ext cx="1617706" cy="151400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C528095-78C1-3147-954D-02C0A83A1630}"/>
              </a:ext>
            </a:extLst>
          </p:cNvPr>
          <p:cNvSpPr txBox="1"/>
          <p:nvPr/>
        </p:nvSpPr>
        <p:spPr>
          <a:xfrm>
            <a:off x="2203553" y="599607"/>
            <a:ext cx="8163901" cy="4401205"/>
          </a:xfrm>
          <a:prstGeom prst="rect">
            <a:avLst/>
          </a:prstGeom>
          <a:noFill/>
        </p:spPr>
        <p:txBody>
          <a:bodyPr wrap="square" rtlCol="0">
            <a:spAutoFit/>
          </a:bodyPr>
          <a:lstStyle/>
          <a:p>
            <a:r>
              <a:rPr lang="en-US" sz="3200" dirty="0"/>
              <a:t>Data Archiving:</a:t>
            </a:r>
          </a:p>
          <a:p>
            <a:pPr marL="457200" indent="-457200">
              <a:buFont typeface="Arial" panose="020B0604020202020204" pitchFamily="34" charset="0"/>
              <a:buChar char="•"/>
            </a:pPr>
            <a:r>
              <a:rPr lang="en-GB" sz="2400" dirty="0"/>
              <a:t>Easily connect to multiple types of DICOM application entities (AEs), including scanners, PACS systems, and PACS routers. </a:t>
            </a:r>
          </a:p>
          <a:p>
            <a:pPr marL="457200" indent="-457200">
              <a:buFont typeface="Arial" panose="020B0604020202020204" pitchFamily="34" charset="0"/>
              <a:buChar char="•"/>
            </a:pPr>
            <a:r>
              <a:rPr lang="en-GB" sz="2400" dirty="0"/>
              <a:t>XNAT Desktop Client – Upload data from your hard drive to XNAT.</a:t>
            </a:r>
          </a:p>
          <a:p>
            <a:pPr marL="457200" indent="-457200">
              <a:buFont typeface="Arial" panose="020B0604020202020204" pitchFamily="34" charset="0"/>
              <a:buChar char="•"/>
            </a:pPr>
            <a:r>
              <a:rPr lang="en-GB" sz="2400" dirty="0"/>
              <a:t>ZIP Uploader – Upload zipped data to the archive through the web interface.</a:t>
            </a:r>
          </a:p>
          <a:p>
            <a:pPr marL="457200" indent="-457200">
              <a:buFont typeface="Arial" panose="020B0604020202020204" pitchFamily="34" charset="0"/>
              <a:buChar char="•"/>
            </a:pPr>
            <a:r>
              <a:rPr lang="en-GB" sz="2400" dirty="0"/>
              <a:t>Upload via REST API.</a:t>
            </a:r>
            <a:endParaRPr lang="en-US" sz="2400" dirty="0"/>
          </a:p>
          <a:p>
            <a:endParaRPr lang="en-US" sz="2800" dirty="0"/>
          </a:p>
          <a:p>
            <a:pPr marL="457200" indent="-457200">
              <a:buFont typeface="Arial" panose="020B0604020202020204" pitchFamily="34" charset="0"/>
              <a:buChar char="•"/>
            </a:pPr>
            <a:endParaRPr lang="en-US" sz="2800" dirty="0"/>
          </a:p>
        </p:txBody>
      </p:sp>
      <p:pic>
        <p:nvPicPr>
          <p:cNvPr id="4098" name="Picture 2" descr="Upload Data">
            <a:extLst>
              <a:ext uri="{FF2B5EF4-FFF2-40B4-BE49-F238E27FC236}">
                <a16:creationId xmlns:a16="http://schemas.microsoft.com/office/drawing/2014/main" id="{0A7E0BE2-9DEB-B240-B2E6-DB0480A754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71453" y="4089635"/>
            <a:ext cx="2393846" cy="23938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7478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F929D2E3-C12B-D34A-91A5-D39AB7B2E0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945" y="5621303"/>
            <a:ext cx="1681133" cy="10565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ashington University in St. Louis Logo">
            <a:extLst>
              <a:ext uri="{FF2B5EF4-FFF2-40B4-BE49-F238E27FC236}">
                <a16:creationId xmlns:a16="http://schemas.microsoft.com/office/drawing/2014/main" id="{7D791842-E154-6D44-8FB2-D5EF76256A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65" t="18796" r="14786" b="16581"/>
          <a:stretch/>
        </p:blipFill>
        <p:spPr bwMode="auto">
          <a:xfrm>
            <a:off x="10367455" y="5286558"/>
            <a:ext cx="1617706" cy="151400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C528095-78C1-3147-954D-02C0A83A1630}"/>
              </a:ext>
            </a:extLst>
          </p:cNvPr>
          <p:cNvSpPr txBox="1"/>
          <p:nvPr/>
        </p:nvSpPr>
        <p:spPr>
          <a:xfrm>
            <a:off x="2203553" y="599607"/>
            <a:ext cx="8163901" cy="6124754"/>
          </a:xfrm>
          <a:prstGeom prst="rect">
            <a:avLst/>
          </a:prstGeom>
          <a:noFill/>
        </p:spPr>
        <p:txBody>
          <a:bodyPr wrap="square" rtlCol="0">
            <a:spAutoFit/>
          </a:bodyPr>
          <a:lstStyle/>
          <a:p>
            <a:r>
              <a:rPr lang="en-US" sz="3200" dirty="0"/>
              <a:t>Managed Access:</a:t>
            </a:r>
          </a:p>
          <a:p>
            <a:pPr marL="342900" indent="-342900">
              <a:buFont typeface="Arial" panose="020B0604020202020204" pitchFamily="34" charset="0"/>
              <a:buChar char="•"/>
            </a:pPr>
            <a:r>
              <a:rPr lang="en-US" sz="2400" dirty="0"/>
              <a:t>Projects -&gt; Subjects -&gt; Sessions -&gt; Scans.</a:t>
            </a:r>
          </a:p>
          <a:p>
            <a:pPr marL="342900" indent="-342900">
              <a:buFont typeface="Arial" panose="020B0604020202020204" pitchFamily="34" charset="0"/>
              <a:buChar char="•"/>
            </a:pPr>
            <a:r>
              <a:rPr lang="en-US" sz="2400" dirty="0"/>
              <a:t>Configurable Read/Write/Edit on each database element.</a:t>
            </a:r>
          </a:p>
          <a:p>
            <a:pPr marL="342900" indent="-342900">
              <a:buFont typeface="Arial" panose="020B0604020202020204" pitchFamily="34" charset="0"/>
              <a:buChar char="•"/>
            </a:pPr>
            <a:r>
              <a:rPr lang="en-US" sz="2400" dirty="0"/>
              <a:t>Can optionally make part/all of your projects public, so guest users can read data.</a:t>
            </a:r>
          </a:p>
          <a:p>
            <a:pPr marL="457200" indent="-457200">
              <a:buFont typeface="Arial" panose="020B0604020202020204" pitchFamily="34" charset="0"/>
              <a:buChar char="•"/>
            </a:pPr>
            <a:endParaRPr lang="en-US" sz="2800" dirty="0"/>
          </a:p>
          <a:p>
            <a:r>
              <a:rPr lang="en-US" sz="3200" dirty="0"/>
              <a:t>Example case:</a:t>
            </a:r>
            <a:endParaRPr lang="en-US" sz="2800" dirty="0"/>
          </a:p>
          <a:p>
            <a:pPr marL="457200" indent="-457200">
              <a:buFont typeface="Arial" panose="020B0604020202020204" pitchFamily="34" charset="0"/>
              <a:buChar char="•"/>
            </a:pPr>
            <a:r>
              <a:rPr lang="en-US" sz="2400" dirty="0"/>
              <a:t>Sarah is the PI of a project and may upload/delete any data.</a:t>
            </a:r>
          </a:p>
          <a:p>
            <a:pPr marL="457200" indent="-457200">
              <a:buFont typeface="Arial" panose="020B0604020202020204" pitchFamily="34" charset="0"/>
              <a:buChar char="•"/>
            </a:pPr>
            <a:r>
              <a:rPr lang="en-US" sz="2400" dirty="0"/>
              <a:t>John is a Radiologist who can only view most of the data in the project, but whom may write image annotations to the database using the viewer.</a:t>
            </a:r>
          </a:p>
          <a:p>
            <a:pPr marL="457200" indent="-457200">
              <a:buFont typeface="Arial" panose="020B0604020202020204" pitchFamily="34" charset="0"/>
              <a:buChar char="•"/>
            </a:pPr>
            <a:r>
              <a:rPr lang="en-US" sz="2400" dirty="0"/>
              <a:t>Dan is a radiographer who may only upload new scans.</a:t>
            </a:r>
          </a:p>
          <a:p>
            <a:pPr marL="457200" indent="-457200">
              <a:buFont typeface="Arial" panose="020B0604020202020204" pitchFamily="34" charset="0"/>
              <a:buChar char="•"/>
            </a:pPr>
            <a:endParaRPr lang="en-US" sz="2800" dirty="0"/>
          </a:p>
          <a:p>
            <a:endParaRPr lang="en-US" sz="2800" dirty="0"/>
          </a:p>
          <a:p>
            <a:pPr marL="457200" indent="-457200">
              <a:buFont typeface="Arial" panose="020B0604020202020204" pitchFamily="34" charset="0"/>
              <a:buChar char="•"/>
            </a:pPr>
            <a:endParaRPr lang="en-US" sz="2800" dirty="0"/>
          </a:p>
        </p:txBody>
      </p:sp>
      <p:pic>
        <p:nvPicPr>
          <p:cNvPr id="7170" name="Picture 2" descr="Image result for lock clipart">
            <a:extLst>
              <a:ext uri="{FF2B5EF4-FFF2-40B4-BE49-F238E27FC236}">
                <a16:creationId xmlns:a16="http://schemas.microsoft.com/office/drawing/2014/main" id="{4BB3F456-4A0A-474C-B942-F72A55AD7D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7281" y="599607"/>
            <a:ext cx="1604460" cy="2336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21741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F929D2E3-C12B-D34A-91A5-D39AB7B2E0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945" y="5621303"/>
            <a:ext cx="1681133" cy="10565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ashington University in St. Louis Logo">
            <a:extLst>
              <a:ext uri="{FF2B5EF4-FFF2-40B4-BE49-F238E27FC236}">
                <a16:creationId xmlns:a16="http://schemas.microsoft.com/office/drawing/2014/main" id="{7D791842-E154-6D44-8FB2-D5EF76256A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65" t="18796" r="14786" b="16581"/>
          <a:stretch/>
        </p:blipFill>
        <p:spPr bwMode="auto">
          <a:xfrm>
            <a:off x="10367455" y="5286558"/>
            <a:ext cx="1617706" cy="151400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BE72089-9AA4-EF49-870B-384FC82BA896}"/>
              </a:ext>
            </a:extLst>
          </p:cNvPr>
          <p:cNvSpPr txBox="1"/>
          <p:nvPr/>
        </p:nvSpPr>
        <p:spPr>
          <a:xfrm>
            <a:off x="2203553" y="599607"/>
            <a:ext cx="8163901" cy="3231654"/>
          </a:xfrm>
          <a:prstGeom prst="rect">
            <a:avLst/>
          </a:prstGeom>
          <a:noFill/>
        </p:spPr>
        <p:txBody>
          <a:bodyPr wrap="square" rtlCol="0">
            <a:spAutoFit/>
          </a:bodyPr>
          <a:lstStyle/>
          <a:p>
            <a:r>
              <a:rPr lang="en-US" sz="3200" dirty="0"/>
              <a:t>Automated Analysis Pipelines:</a:t>
            </a:r>
          </a:p>
          <a:p>
            <a:pPr marL="342900" indent="-342900">
              <a:buFont typeface="Arial" panose="020B0604020202020204" pitchFamily="34" charset="0"/>
              <a:buChar char="•"/>
            </a:pPr>
            <a:r>
              <a:rPr lang="en-US" sz="2400" dirty="0"/>
              <a:t>The XNAT automation system allows one to hook into events such as upload/delete/transfer and run processes automatically.</a:t>
            </a:r>
          </a:p>
          <a:p>
            <a:pPr marL="342900" indent="-342900">
              <a:buFont typeface="Arial" panose="020B0604020202020204" pitchFamily="34" charset="0"/>
              <a:buChar char="•"/>
            </a:pPr>
            <a:r>
              <a:rPr lang="en-US" sz="2400" dirty="0"/>
              <a:t>Launch custom Docker containers to perform analysis at scale either locally, or on a provider like AWS/Azure.</a:t>
            </a:r>
          </a:p>
          <a:p>
            <a:pPr marL="342900" indent="-342900">
              <a:buFont typeface="Arial" panose="020B0604020202020204" pitchFamily="34" charset="0"/>
              <a:buChar char="•"/>
            </a:pPr>
            <a:endParaRPr lang="en-US" sz="2400" dirty="0"/>
          </a:p>
          <a:p>
            <a:pPr marL="457200" indent="-457200">
              <a:buFont typeface="Arial" panose="020B0604020202020204" pitchFamily="34" charset="0"/>
              <a:buChar char="•"/>
            </a:pPr>
            <a:endParaRPr lang="en-US" sz="2800" dirty="0"/>
          </a:p>
        </p:txBody>
      </p:sp>
      <p:pic>
        <p:nvPicPr>
          <p:cNvPr id="5122" name="Picture 2" descr="Data Processing Pipelines">
            <a:extLst>
              <a:ext uri="{FF2B5EF4-FFF2-40B4-BE49-F238E27FC236}">
                <a16:creationId xmlns:a16="http://schemas.microsoft.com/office/drawing/2014/main" id="{D1272FD5-2B32-BD49-85AA-F17B3588FD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66521" y="3605844"/>
            <a:ext cx="2543748" cy="25437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4033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F929D2E3-C12B-D34A-91A5-D39AB7B2E0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945" y="5621303"/>
            <a:ext cx="1681133" cy="10565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ashington University in St. Louis Logo">
            <a:extLst>
              <a:ext uri="{FF2B5EF4-FFF2-40B4-BE49-F238E27FC236}">
                <a16:creationId xmlns:a16="http://schemas.microsoft.com/office/drawing/2014/main" id="{7D791842-E154-6D44-8FB2-D5EF76256A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65" t="18796" r="14786" b="16581"/>
          <a:stretch/>
        </p:blipFill>
        <p:spPr bwMode="auto">
          <a:xfrm>
            <a:off x="10367455" y="5286558"/>
            <a:ext cx="1617706" cy="151400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33AB63A-60E9-9C46-AD51-F2D745E37BD2}"/>
              </a:ext>
            </a:extLst>
          </p:cNvPr>
          <p:cNvSpPr txBox="1"/>
          <p:nvPr/>
        </p:nvSpPr>
        <p:spPr>
          <a:xfrm>
            <a:off x="2203554" y="599607"/>
            <a:ext cx="7644984" cy="1015663"/>
          </a:xfrm>
          <a:prstGeom prst="rect">
            <a:avLst/>
          </a:prstGeom>
          <a:noFill/>
        </p:spPr>
        <p:txBody>
          <a:bodyPr wrap="square" rtlCol="0">
            <a:spAutoFit/>
          </a:bodyPr>
          <a:lstStyle/>
          <a:p>
            <a:r>
              <a:rPr lang="en-US" sz="3200" dirty="0"/>
              <a:t>Review and Annotate Images:</a:t>
            </a:r>
          </a:p>
          <a:p>
            <a:pPr marL="457200" indent="-457200">
              <a:buFont typeface="Arial" panose="020B0604020202020204" pitchFamily="34" charset="0"/>
              <a:buChar char="•"/>
            </a:pPr>
            <a:endParaRPr lang="en-US" sz="2800" dirty="0"/>
          </a:p>
        </p:txBody>
      </p:sp>
      <p:pic>
        <p:nvPicPr>
          <p:cNvPr id="3" name="Picture 2">
            <a:extLst>
              <a:ext uri="{FF2B5EF4-FFF2-40B4-BE49-F238E27FC236}">
                <a16:creationId xmlns:a16="http://schemas.microsoft.com/office/drawing/2014/main" id="{4BE16B69-222F-ED4C-9B6A-F5107F6E055D}"/>
              </a:ext>
            </a:extLst>
          </p:cNvPr>
          <p:cNvPicPr>
            <a:picLocks noChangeAspect="1"/>
          </p:cNvPicPr>
          <p:nvPr/>
        </p:nvPicPr>
        <p:blipFill>
          <a:blip r:embed="rId4"/>
          <a:stretch>
            <a:fillRect/>
          </a:stretch>
        </p:blipFill>
        <p:spPr>
          <a:xfrm>
            <a:off x="2081385" y="1307593"/>
            <a:ext cx="8064763" cy="4313710"/>
          </a:xfrm>
          <a:prstGeom prst="rect">
            <a:avLst/>
          </a:prstGeom>
        </p:spPr>
      </p:pic>
    </p:spTree>
    <p:extLst>
      <p:ext uri="{BB962C8B-B14F-4D97-AF65-F5344CB8AC3E}">
        <p14:creationId xmlns:p14="http://schemas.microsoft.com/office/powerpoint/2010/main" val="1838536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F929D2E3-C12B-D34A-91A5-D39AB7B2E0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945" y="5621303"/>
            <a:ext cx="1681133" cy="10565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ashington University in St. Louis Logo">
            <a:extLst>
              <a:ext uri="{FF2B5EF4-FFF2-40B4-BE49-F238E27FC236}">
                <a16:creationId xmlns:a16="http://schemas.microsoft.com/office/drawing/2014/main" id="{7D791842-E154-6D44-8FB2-D5EF76256A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65" t="18796" r="14786" b="16581"/>
          <a:stretch/>
        </p:blipFill>
        <p:spPr bwMode="auto">
          <a:xfrm>
            <a:off x="10367455" y="5286558"/>
            <a:ext cx="1617706" cy="151400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33AB63A-60E9-9C46-AD51-F2D745E37BD2}"/>
              </a:ext>
            </a:extLst>
          </p:cNvPr>
          <p:cNvSpPr txBox="1"/>
          <p:nvPr/>
        </p:nvSpPr>
        <p:spPr>
          <a:xfrm>
            <a:off x="2203554" y="599607"/>
            <a:ext cx="7644984" cy="1015663"/>
          </a:xfrm>
          <a:prstGeom prst="rect">
            <a:avLst/>
          </a:prstGeom>
          <a:noFill/>
        </p:spPr>
        <p:txBody>
          <a:bodyPr wrap="square" rtlCol="0">
            <a:spAutoFit/>
          </a:bodyPr>
          <a:lstStyle/>
          <a:p>
            <a:r>
              <a:rPr lang="en-US" sz="3200" dirty="0"/>
              <a:t>Review and Annotate Images:</a:t>
            </a:r>
          </a:p>
          <a:p>
            <a:pPr marL="457200" indent="-457200">
              <a:buFont typeface="Arial" panose="020B0604020202020204" pitchFamily="34" charset="0"/>
              <a:buChar char="•"/>
            </a:pPr>
            <a:endParaRPr lang="en-US" sz="2800" dirty="0"/>
          </a:p>
        </p:txBody>
      </p:sp>
      <p:pic>
        <p:nvPicPr>
          <p:cNvPr id="5" name="Picture 4">
            <a:extLst>
              <a:ext uri="{FF2B5EF4-FFF2-40B4-BE49-F238E27FC236}">
                <a16:creationId xmlns:a16="http://schemas.microsoft.com/office/drawing/2014/main" id="{A57266F7-B51B-F64B-AE99-DB6EED92372B}"/>
              </a:ext>
            </a:extLst>
          </p:cNvPr>
          <p:cNvPicPr>
            <a:picLocks noChangeAspect="1"/>
          </p:cNvPicPr>
          <p:nvPr/>
        </p:nvPicPr>
        <p:blipFill>
          <a:blip r:embed="rId4"/>
          <a:stretch>
            <a:fillRect/>
          </a:stretch>
        </p:blipFill>
        <p:spPr>
          <a:xfrm>
            <a:off x="2203554" y="1107438"/>
            <a:ext cx="6716445" cy="4654134"/>
          </a:xfrm>
          <a:prstGeom prst="rect">
            <a:avLst/>
          </a:prstGeom>
        </p:spPr>
      </p:pic>
    </p:spTree>
    <p:extLst>
      <p:ext uri="{BB962C8B-B14F-4D97-AF65-F5344CB8AC3E}">
        <p14:creationId xmlns:p14="http://schemas.microsoft.com/office/powerpoint/2010/main" val="27975983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F929D2E3-C12B-D34A-91A5-D39AB7B2E0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945" y="5621303"/>
            <a:ext cx="1681133" cy="10565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ashington University in St. Louis Logo">
            <a:extLst>
              <a:ext uri="{FF2B5EF4-FFF2-40B4-BE49-F238E27FC236}">
                <a16:creationId xmlns:a16="http://schemas.microsoft.com/office/drawing/2014/main" id="{7D791842-E154-6D44-8FB2-D5EF76256A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65" t="18796" r="14786" b="16581"/>
          <a:stretch/>
        </p:blipFill>
        <p:spPr bwMode="auto">
          <a:xfrm>
            <a:off x="10367455" y="5286558"/>
            <a:ext cx="1617706" cy="151400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3D67D30-CFC9-C34E-98A1-F96DF3EA3837}"/>
              </a:ext>
            </a:extLst>
          </p:cNvPr>
          <p:cNvSpPr txBox="1"/>
          <p:nvPr/>
        </p:nvSpPr>
        <p:spPr>
          <a:xfrm>
            <a:off x="2355953" y="752007"/>
            <a:ext cx="8163901" cy="6986528"/>
          </a:xfrm>
          <a:prstGeom prst="rect">
            <a:avLst/>
          </a:prstGeom>
          <a:noFill/>
        </p:spPr>
        <p:txBody>
          <a:bodyPr wrap="square" rtlCol="0">
            <a:spAutoFit/>
          </a:bodyPr>
          <a:lstStyle/>
          <a:p>
            <a:r>
              <a:rPr lang="en-US" sz="3200" dirty="0"/>
              <a:t>Plugin Framework:</a:t>
            </a:r>
          </a:p>
          <a:p>
            <a:endParaRPr lang="en-US" sz="3200" dirty="0"/>
          </a:p>
          <a:p>
            <a:r>
              <a:rPr lang="en-US" sz="3200" dirty="0"/>
              <a:t>Custom Datatypes:</a:t>
            </a:r>
          </a:p>
          <a:p>
            <a:pPr marL="457200" indent="-457200">
              <a:buFont typeface="Arial" panose="020B0604020202020204" pitchFamily="34" charset="0"/>
              <a:buChar char="•"/>
            </a:pPr>
            <a:r>
              <a:rPr lang="en-US" sz="2400" dirty="0"/>
              <a:t>If you want to store custom data (e.g. patient biosample collections), you can simply write a java plugin that defines the XSD Schema for that.</a:t>
            </a:r>
          </a:p>
          <a:p>
            <a:pPr marL="457200" indent="-457200">
              <a:buFont typeface="Arial" panose="020B0604020202020204" pitchFamily="34" charset="0"/>
              <a:buChar char="•"/>
            </a:pPr>
            <a:r>
              <a:rPr lang="en-US" sz="2400" dirty="0"/>
              <a:t>The datatype will then be automatically indexable and searchable in the PostgreSQL database.</a:t>
            </a:r>
          </a:p>
          <a:p>
            <a:pPr marL="457200" indent="-457200">
              <a:buFont typeface="Arial" panose="020B0604020202020204" pitchFamily="34" charset="0"/>
              <a:buChar char="•"/>
            </a:pPr>
            <a:endParaRPr lang="en-US" sz="2400" dirty="0"/>
          </a:p>
          <a:p>
            <a:r>
              <a:rPr lang="en-US" sz="3200" dirty="0"/>
              <a:t>Custom Functionality:</a:t>
            </a:r>
          </a:p>
          <a:p>
            <a:pPr marL="342900" indent="-342900">
              <a:buFont typeface="Arial" panose="020B0604020202020204" pitchFamily="34" charset="0"/>
              <a:buChar char="•"/>
            </a:pPr>
            <a:r>
              <a:rPr lang="en-US" sz="2400" dirty="0"/>
              <a:t>Custom UI.</a:t>
            </a:r>
          </a:p>
          <a:p>
            <a:pPr marL="342900" indent="-342900">
              <a:buFont typeface="Arial" panose="020B0604020202020204" pitchFamily="34" charset="0"/>
              <a:buChar char="•"/>
            </a:pPr>
            <a:r>
              <a:rPr lang="en-US" sz="2400" dirty="0"/>
              <a:t>Custom server side processes/automated pipelines.</a:t>
            </a:r>
          </a:p>
          <a:p>
            <a:pPr marL="342900" indent="-342900">
              <a:buFont typeface="Arial" panose="020B0604020202020204" pitchFamily="34" charset="0"/>
              <a:buChar char="•"/>
            </a:pPr>
            <a:r>
              <a:rPr lang="en-US" sz="2400" dirty="0"/>
              <a:t>Custom web-apps with the authorization taken care of for you (e.g. the OHIF Viewer).</a:t>
            </a:r>
          </a:p>
          <a:p>
            <a:pPr marL="342900" indent="-342900">
              <a:buFont typeface="Arial" panose="020B0604020202020204" pitchFamily="34" charset="0"/>
              <a:buChar char="•"/>
            </a:pPr>
            <a:endParaRPr lang="en-US" sz="2400" dirty="0"/>
          </a:p>
          <a:p>
            <a:endParaRPr lang="en-US" sz="2800" dirty="0"/>
          </a:p>
          <a:p>
            <a:pPr marL="457200" indent="-457200">
              <a:buFont typeface="Arial" panose="020B0604020202020204" pitchFamily="34" charset="0"/>
              <a:buChar char="•"/>
            </a:pPr>
            <a:endParaRPr lang="en-US" sz="2800" dirty="0"/>
          </a:p>
        </p:txBody>
      </p:sp>
      <p:pic>
        <p:nvPicPr>
          <p:cNvPr id="9218" name="Picture 2" descr="modular">
            <a:extLst>
              <a:ext uri="{FF2B5EF4-FFF2-40B4-BE49-F238E27FC236}">
                <a16:creationId xmlns:a16="http://schemas.microsoft.com/office/drawing/2014/main" id="{F45AC21E-9AB7-0840-9B33-9E33774AFA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34967" y="335612"/>
            <a:ext cx="1854200" cy="1854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15853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F929D2E3-C12B-D34A-91A5-D39AB7B2E0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945" y="5621303"/>
            <a:ext cx="1681133" cy="105657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ashington University in St. Louis Logo">
            <a:extLst>
              <a:ext uri="{FF2B5EF4-FFF2-40B4-BE49-F238E27FC236}">
                <a16:creationId xmlns:a16="http://schemas.microsoft.com/office/drawing/2014/main" id="{7D791842-E154-6D44-8FB2-D5EF76256A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65" t="18796" r="14786" b="16581"/>
          <a:stretch/>
        </p:blipFill>
        <p:spPr bwMode="auto">
          <a:xfrm>
            <a:off x="10367455" y="5286558"/>
            <a:ext cx="1617706" cy="151400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3D67D30-CFC9-C34E-98A1-F96DF3EA3837}"/>
              </a:ext>
            </a:extLst>
          </p:cNvPr>
          <p:cNvSpPr txBox="1"/>
          <p:nvPr/>
        </p:nvSpPr>
        <p:spPr>
          <a:xfrm>
            <a:off x="2355953" y="752007"/>
            <a:ext cx="8163901" cy="5509200"/>
          </a:xfrm>
          <a:prstGeom prst="rect">
            <a:avLst/>
          </a:prstGeom>
          <a:noFill/>
        </p:spPr>
        <p:txBody>
          <a:bodyPr wrap="square" rtlCol="0">
            <a:spAutoFit/>
          </a:bodyPr>
          <a:lstStyle/>
          <a:p>
            <a:r>
              <a:rPr lang="en-US" sz="3200" dirty="0"/>
              <a:t>XNAT as a backend:</a:t>
            </a:r>
          </a:p>
          <a:p>
            <a:pPr marL="342900" indent="-342900">
              <a:buFont typeface="Arial" panose="020B0604020202020204" pitchFamily="34" charset="0"/>
              <a:buChar char="•"/>
            </a:pPr>
            <a:r>
              <a:rPr lang="en-US" sz="2400" dirty="0"/>
              <a:t>XNAT exposes all its data IO through a robust and simple RESTful API.</a:t>
            </a:r>
          </a:p>
          <a:p>
            <a:pPr marL="342900" indent="-342900">
              <a:buFont typeface="Arial" panose="020B0604020202020204" pitchFamily="34" charset="0"/>
              <a:buChar char="•"/>
            </a:pPr>
            <a:r>
              <a:rPr lang="en-US" sz="2400" dirty="0"/>
              <a:t>You can build standalone applications that pull/post data to/from XNAT.</a:t>
            </a:r>
          </a:p>
          <a:p>
            <a:pPr marL="342900" indent="-342900">
              <a:buFont typeface="Arial" panose="020B0604020202020204" pitchFamily="34" charset="0"/>
              <a:buChar char="•"/>
            </a:pPr>
            <a:r>
              <a:rPr lang="en-US" sz="2400" dirty="0"/>
              <a:t>We have a project named XNAT-Scaffold born last week, which is an electron app that takes care of all the authentication boilerplate for you, so you can quickly get started building an app that talks to one or more XNAT instances simultaneously.</a:t>
            </a:r>
          </a:p>
          <a:p>
            <a:pPr marL="342900" indent="-342900">
              <a:buFont typeface="Arial" panose="020B0604020202020204" pitchFamily="34" charset="0"/>
              <a:buChar char="•"/>
            </a:pPr>
            <a:r>
              <a:rPr lang="en-US" sz="2400" dirty="0" err="1"/>
              <a:t>Pyxnat</a:t>
            </a:r>
            <a:r>
              <a:rPr lang="en-US" sz="2400" dirty="0"/>
              <a:t> can be also be used to easily authenticate and interface with XNAT using Python.</a:t>
            </a:r>
          </a:p>
          <a:p>
            <a:endParaRPr lang="en-US" sz="2800" dirty="0"/>
          </a:p>
          <a:p>
            <a:pPr marL="457200" indent="-457200">
              <a:buFont typeface="Arial" panose="020B0604020202020204" pitchFamily="34" charset="0"/>
              <a:buChar char="•"/>
            </a:pPr>
            <a:endParaRPr lang="en-US" sz="2800" dirty="0"/>
          </a:p>
        </p:txBody>
      </p:sp>
      <p:sp>
        <p:nvSpPr>
          <p:cNvPr id="2" name="TextBox 1">
            <a:extLst>
              <a:ext uri="{FF2B5EF4-FFF2-40B4-BE49-F238E27FC236}">
                <a16:creationId xmlns:a16="http://schemas.microsoft.com/office/drawing/2014/main" id="{4AE00DE5-F8D2-6B4E-817A-1F9DFAA93ACD}"/>
              </a:ext>
            </a:extLst>
          </p:cNvPr>
          <p:cNvSpPr txBox="1"/>
          <p:nvPr/>
        </p:nvSpPr>
        <p:spPr>
          <a:xfrm>
            <a:off x="4736892" y="7839856"/>
            <a:ext cx="184731" cy="369332"/>
          </a:xfrm>
          <a:prstGeom prst="rect">
            <a:avLst/>
          </a:prstGeom>
          <a:noFill/>
        </p:spPr>
        <p:txBody>
          <a:bodyPr wrap="none" rtlCol="0">
            <a:spAutoFit/>
          </a:bodyPr>
          <a:lstStyle/>
          <a:p>
            <a:endParaRPr lang="en-US" dirty="0"/>
          </a:p>
        </p:txBody>
      </p:sp>
      <p:pic>
        <p:nvPicPr>
          <p:cNvPr id="10242" name="Picture 2" descr="Image result for xnat logo">
            <a:extLst>
              <a:ext uri="{FF2B5EF4-FFF2-40B4-BE49-F238E27FC236}">
                <a16:creationId xmlns:a16="http://schemas.microsoft.com/office/drawing/2014/main" id="{0D66B82E-8E20-1E4F-A2E9-CC13643BBD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8945" y="214443"/>
            <a:ext cx="2049072" cy="20490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3590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TotalTime>
  <Words>408</Words>
  <Application>Microsoft Macintosh PowerPoint</Application>
  <PresentationFormat>Widescreen</PresentationFormat>
  <Paragraphs>41</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20</cp:revision>
  <dcterms:created xsi:type="dcterms:W3CDTF">2019-06-27T11:47:09Z</dcterms:created>
  <dcterms:modified xsi:type="dcterms:W3CDTF">2019-06-27T14:38:59Z</dcterms:modified>
</cp:coreProperties>
</file>

<file path=docProps/thumbnail.jpeg>
</file>